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nva Sans Bold" panose="020B0604020202020204" charset="0"/>
      <p:regular r:id="rId10"/>
    </p:embeddedFont>
    <p:embeddedFont>
      <p:font typeface="Roboto" panose="02000000000000000000" pitchFamily="2" charset="0"/>
      <p:regular r:id="rId11"/>
    </p:embeddedFont>
    <p:embeddedFont>
      <p:font typeface="Roboto Bold" panose="02000000000000000000" charset="0"/>
      <p:regular r:id="rId12"/>
    </p:embeddedFont>
    <p:embeddedFont>
      <p:font typeface="Roboto Mono" panose="00000009000000000000" pitchFamily="49" charset="0"/>
      <p:regular r:id="rId13"/>
    </p:embeddedFont>
    <p:embeddedFont>
      <p:font typeface="Roboto Mono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1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1030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941677" y="1073974"/>
            <a:ext cx="9262646" cy="513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2"/>
              </a:lnSpc>
            </a:pPr>
            <a:r>
              <a:rPr lang="en-US" sz="2632" spc="-26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Sustainable Development Goal 8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65030" y="1937987"/>
            <a:ext cx="10023537" cy="69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81"/>
              </a:lnSpc>
            </a:pPr>
            <a:r>
              <a:rPr lang="en-US" sz="4464" spc="-133">
                <a:solidFill>
                  <a:srgbClr val="78C92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Decent Work and Economic Growth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41677" y="3401279"/>
            <a:ext cx="9262646" cy="1519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2"/>
              </a:lnSpc>
            </a:pPr>
            <a:r>
              <a:rPr lang="en-US" sz="2532" spc="-25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Promote sustained, inclusive and sustainable economic growth, full and productive employment and decent work for all.South Africa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45475" y="5038725"/>
            <a:ext cx="9262646" cy="357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2"/>
              </a:lnSpc>
            </a:pPr>
            <a:r>
              <a:rPr lang="en-US" sz="2532" spc="-25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South Africa faces significant challenges with unemployment, which stands at over 30%. This presentation outlines a project to address this issue and align with the United Nations' Sustainable Development Goal 8 (SDG8) - Decent Work and Economic Growth. The project aims to leverage data insights and innovative solutions to create sustainable jobs and improve economic opportunities for all South Africans.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845475" y="8919865"/>
            <a:ext cx="463154" cy="463154"/>
            <a:chOff x="0" y="0"/>
            <a:chExt cx="617538" cy="61753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17601" cy="617601"/>
            </a:xfrm>
            <a:custGeom>
              <a:avLst/>
              <a:gdLst/>
              <a:ahLst/>
              <a:cxnLst/>
              <a:rect l="l" t="t" r="r" b="b"/>
              <a:pathLst>
                <a:path w="617601" h="617601">
                  <a:moveTo>
                    <a:pt x="0" y="308737"/>
                  </a:moveTo>
                  <a:cubicBezTo>
                    <a:pt x="0" y="138303"/>
                    <a:pt x="138303" y="0"/>
                    <a:pt x="308737" y="0"/>
                  </a:cubicBezTo>
                  <a:cubicBezTo>
                    <a:pt x="310642" y="0"/>
                    <a:pt x="312547" y="889"/>
                    <a:pt x="313690" y="2413"/>
                  </a:cubicBezTo>
                  <a:lnTo>
                    <a:pt x="308737" y="6350"/>
                  </a:lnTo>
                  <a:lnTo>
                    <a:pt x="308737" y="0"/>
                  </a:lnTo>
                  <a:lnTo>
                    <a:pt x="308737" y="6350"/>
                  </a:lnTo>
                  <a:lnTo>
                    <a:pt x="308737" y="0"/>
                  </a:lnTo>
                  <a:cubicBezTo>
                    <a:pt x="479298" y="0"/>
                    <a:pt x="617601" y="138303"/>
                    <a:pt x="617601" y="308737"/>
                  </a:cubicBezTo>
                  <a:cubicBezTo>
                    <a:pt x="617601" y="311150"/>
                    <a:pt x="616204" y="313309"/>
                    <a:pt x="614045" y="314452"/>
                  </a:cubicBezTo>
                  <a:lnTo>
                    <a:pt x="611251" y="308737"/>
                  </a:lnTo>
                  <a:lnTo>
                    <a:pt x="617601" y="308737"/>
                  </a:lnTo>
                  <a:cubicBezTo>
                    <a:pt x="617601" y="479298"/>
                    <a:pt x="479298" y="617474"/>
                    <a:pt x="308864" y="617474"/>
                  </a:cubicBezTo>
                  <a:lnTo>
                    <a:pt x="308864" y="611124"/>
                  </a:lnTo>
                  <a:lnTo>
                    <a:pt x="308864" y="604774"/>
                  </a:lnTo>
                  <a:lnTo>
                    <a:pt x="308864" y="611124"/>
                  </a:lnTo>
                  <a:lnTo>
                    <a:pt x="308864" y="617474"/>
                  </a:lnTo>
                  <a:cubicBezTo>
                    <a:pt x="138303" y="617601"/>
                    <a:pt x="0" y="479298"/>
                    <a:pt x="0" y="308737"/>
                  </a:cubicBezTo>
                  <a:lnTo>
                    <a:pt x="6350" y="308737"/>
                  </a:lnTo>
                  <a:lnTo>
                    <a:pt x="0" y="308737"/>
                  </a:lnTo>
                  <a:moveTo>
                    <a:pt x="12700" y="308737"/>
                  </a:moveTo>
                  <a:lnTo>
                    <a:pt x="6350" y="308737"/>
                  </a:lnTo>
                  <a:lnTo>
                    <a:pt x="12700" y="308737"/>
                  </a:lnTo>
                  <a:cubicBezTo>
                    <a:pt x="12700" y="472313"/>
                    <a:pt x="145288" y="604901"/>
                    <a:pt x="308737" y="604901"/>
                  </a:cubicBezTo>
                  <a:cubicBezTo>
                    <a:pt x="312293" y="604901"/>
                    <a:pt x="315087" y="607695"/>
                    <a:pt x="315087" y="611251"/>
                  </a:cubicBezTo>
                  <a:cubicBezTo>
                    <a:pt x="315087" y="614807"/>
                    <a:pt x="312293" y="617601"/>
                    <a:pt x="308737" y="617601"/>
                  </a:cubicBezTo>
                  <a:cubicBezTo>
                    <a:pt x="305181" y="617601"/>
                    <a:pt x="302387" y="614807"/>
                    <a:pt x="302387" y="611251"/>
                  </a:cubicBezTo>
                  <a:cubicBezTo>
                    <a:pt x="302387" y="607695"/>
                    <a:pt x="305181" y="604901"/>
                    <a:pt x="308737" y="604901"/>
                  </a:cubicBezTo>
                  <a:cubicBezTo>
                    <a:pt x="472313" y="604901"/>
                    <a:pt x="604774" y="472313"/>
                    <a:pt x="604774" y="308864"/>
                  </a:cubicBezTo>
                  <a:cubicBezTo>
                    <a:pt x="604774" y="306451"/>
                    <a:pt x="606171" y="304292"/>
                    <a:pt x="608330" y="303149"/>
                  </a:cubicBezTo>
                  <a:lnTo>
                    <a:pt x="611124" y="308864"/>
                  </a:lnTo>
                  <a:lnTo>
                    <a:pt x="604774" y="308864"/>
                  </a:lnTo>
                  <a:cubicBezTo>
                    <a:pt x="604901" y="145288"/>
                    <a:pt x="472313" y="12700"/>
                    <a:pt x="308737" y="12700"/>
                  </a:cubicBezTo>
                  <a:cubicBezTo>
                    <a:pt x="306832" y="12700"/>
                    <a:pt x="304927" y="11811"/>
                    <a:pt x="303784" y="10287"/>
                  </a:cubicBezTo>
                  <a:lnTo>
                    <a:pt x="308737" y="6350"/>
                  </a:lnTo>
                  <a:lnTo>
                    <a:pt x="308737" y="12700"/>
                  </a:lnTo>
                  <a:cubicBezTo>
                    <a:pt x="145288" y="12700"/>
                    <a:pt x="12700" y="145288"/>
                    <a:pt x="12700" y="3087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8077052" y="8758102"/>
            <a:ext cx="4617142" cy="1402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4"/>
              </a:lnSpc>
            </a:pPr>
            <a:r>
              <a:rPr lang="en-US" sz="2791" spc="-22">
                <a:solidFill>
                  <a:srgbClr val="78C92F"/>
                </a:solidFill>
                <a:latin typeface="Roboto Bold"/>
                <a:ea typeface="Roboto Bold"/>
                <a:cs typeface="Roboto Bold"/>
                <a:sym typeface="Roboto Bold"/>
              </a:rPr>
              <a:t>by Nelisiwe Gama</a:t>
            </a:r>
          </a:p>
          <a:p>
            <a:pPr algn="l">
              <a:lnSpc>
                <a:spcPts val="3904"/>
              </a:lnSpc>
            </a:pPr>
            <a:r>
              <a:rPr lang="en-US" sz="2791" spc="-22">
                <a:solidFill>
                  <a:srgbClr val="78C92F"/>
                </a:solidFill>
                <a:latin typeface="Roboto Bold"/>
                <a:ea typeface="Roboto Bold"/>
                <a:cs typeface="Roboto Bold"/>
                <a:sym typeface="Roboto Bold"/>
              </a:rPr>
              <a:t>South Africa</a:t>
            </a:r>
          </a:p>
          <a:p>
            <a:pPr algn="l">
              <a:lnSpc>
                <a:spcPts val="3207"/>
              </a:lnSpc>
            </a:pPr>
            <a:r>
              <a:rPr lang="en-US" sz="2291" spc="-18">
                <a:solidFill>
                  <a:srgbClr val="78C92F"/>
                </a:solidFill>
                <a:latin typeface="Roboto Bold"/>
                <a:ea typeface="Roboto Bold"/>
                <a:cs typeface="Roboto Bold"/>
                <a:sym typeface="Roboto Bold"/>
              </a:rPr>
              <a:t>nelisiwegama2@gmail.com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1030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70134" y="786289"/>
            <a:ext cx="9289732" cy="1684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81"/>
              </a:lnSpc>
            </a:pPr>
            <a:r>
              <a:rPr lang="en-US" sz="5505" spc="-165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Problem Definition and Significance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78694" y="3250852"/>
            <a:ext cx="629096" cy="629096"/>
            <a:chOff x="0" y="0"/>
            <a:chExt cx="838795" cy="83879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38708" cy="838708"/>
            </a:xfrm>
            <a:custGeom>
              <a:avLst/>
              <a:gdLst/>
              <a:ahLst/>
              <a:cxnLst/>
              <a:rect l="l" t="t" r="r" b="b"/>
              <a:pathLst>
                <a:path w="838708" h="838708">
                  <a:moveTo>
                    <a:pt x="0" y="55880"/>
                  </a:moveTo>
                  <a:cubicBezTo>
                    <a:pt x="0" y="25019"/>
                    <a:pt x="25019" y="0"/>
                    <a:pt x="55880" y="0"/>
                  </a:cubicBezTo>
                  <a:lnTo>
                    <a:pt x="782828" y="0"/>
                  </a:lnTo>
                  <a:cubicBezTo>
                    <a:pt x="813689" y="0"/>
                    <a:pt x="838708" y="25019"/>
                    <a:pt x="838708" y="55880"/>
                  </a:cubicBezTo>
                  <a:lnTo>
                    <a:pt x="838708" y="782828"/>
                  </a:lnTo>
                  <a:cubicBezTo>
                    <a:pt x="838708" y="813689"/>
                    <a:pt x="813689" y="838708"/>
                    <a:pt x="782828" y="838708"/>
                  </a:cubicBezTo>
                  <a:lnTo>
                    <a:pt x="55880" y="838708"/>
                  </a:lnTo>
                  <a:cubicBezTo>
                    <a:pt x="25019" y="838708"/>
                    <a:pt x="0" y="813689"/>
                    <a:pt x="0" y="782828"/>
                  </a:cubicBezTo>
                  <a:close/>
                </a:path>
              </a:pathLst>
            </a:custGeom>
            <a:solidFill>
              <a:srgbClr val="404040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265099" y="3458497"/>
            <a:ext cx="56137" cy="270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2"/>
              </a:lnSpc>
            </a:pPr>
            <a:r>
              <a:rPr lang="en-US" sz="3302" spc="-98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78879" y="3277522"/>
            <a:ext cx="3504932" cy="801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2752" spc="-82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High Unemployment Rates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78879" y="4242971"/>
            <a:ext cx="3504932" cy="2688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3"/>
              </a:lnSpc>
            </a:pPr>
            <a:r>
              <a:rPr lang="en-US" sz="2202" spc="-22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South Africa's unemployment rate is over 30%, with youth unemployment exceeding 50%. This has significant social and economic consequences.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5854899" y="3250852"/>
            <a:ext cx="629096" cy="629096"/>
            <a:chOff x="0" y="0"/>
            <a:chExt cx="838795" cy="8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38708" cy="838708"/>
            </a:xfrm>
            <a:custGeom>
              <a:avLst/>
              <a:gdLst/>
              <a:ahLst/>
              <a:cxnLst/>
              <a:rect l="l" t="t" r="r" b="b"/>
              <a:pathLst>
                <a:path w="838708" h="838708">
                  <a:moveTo>
                    <a:pt x="0" y="55880"/>
                  </a:moveTo>
                  <a:cubicBezTo>
                    <a:pt x="0" y="25019"/>
                    <a:pt x="25019" y="0"/>
                    <a:pt x="55880" y="0"/>
                  </a:cubicBezTo>
                  <a:lnTo>
                    <a:pt x="782828" y="0"/>
                  </a:lnTo>
                  <a:cubicBezTo>
                    <a:pt x="813689" y="0"/>
                    <a:pt x="838708" y="25019"/>
                    <a:pt x="838708" y="55880"/>
                  </a:cubicBezTo>
                  <a:lnTo>
                    <a:pt x="838708" y="782828"/>
                  </a:lnTo>
                  <a:cubicBezTo>
                    <a:pt x="838708" y="813689"/>
                    <a:pt x="813689" y="838708"/>
                    <a:pt x="782828" y="838708"/>
                  </a:cubicBezTo>
                  <a:lnTo>
                    <a:pt x="55880" y="838708"/>
                  </a:lnTo>
                  <a:cubicBezTo>
                    <a:pt x="25019" y="838708"/>
                    <a:pt x="0" y="813689"/>
                    <a:pt x="0" y="782828"/>
                  </a:cubicBezTo>
                  <a:close/>
                </a:path>
              </a:pathLst>
            </a:custGeom>
            <a:solidFill>
              <a:srgbClr val="404040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6141304" y="3458497"/>
            <a:ext cx="56137" cy="270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2"/>
              </a:lnSpc>
            </a:pPr>
            <a:r>
              <a:rPr lang="en-US" sz="3302" spc="-98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55082" y="3277522"/>
            <a:ext cx="3504933" cy="801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2752" spc="-82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Lack of Opportunity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855082" y="4242971"/>
            <a:ext cx="3504933" cy="2240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3"/>
              </a:lnSpc>
            </a:pPr>
            <a:r>
              <a:rPr lang="en-US" sz="2202" spc="-22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Many South Africans, especially in underserved communities, lack access to jobs, skills training, and economic resources.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78694" y="7570886"/>
            <a:ext cx="629096" cy="629096"/>
            <a:chOff x="0" y="0"/>
            <a:chExt cx="838795" cy="83879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38708" cy="838708"/>
            </a:xfrm>
            <a:custGeom>
              <a:avLst/>
              <a:gdLst/>
              <a:ahLst/>
              <a:cxnLst/>
              <a:rect l="l" t="t" r="r" b="b"/>
              <a:pathLst>
                <a:path w="838708" h="838708">
                  <a:moveTo>
                    <a:pt x="0" y="55880"/>
                  </a:moveTo>
                  <a:cubicBezTo>
                    <a:pt x="0" y="25019"/>
                    <a:pt x="25019" y="0"/>
                    <a:pt x="55880" y="0"/>
                  </a:cubicBezTo>
                  <a:lnTo>
                    <a:pt x="782828" y="0"/>
                  </a:lnTo>
                  <a:cubicBezTo>
                    <a:pt x="813689" y="0"/>
                    <a:pt x="838708" y="25019"/>
                    <a:pt x="838708" y="55880"/>
                  </a:cubicBezTo>
                  <a:lnTo>
                    <a:pt x="838708" y="782828"/>
                  </a:lnTo>
                  <a:cubicBezTo>
                    <a:pt x="838708" y="813689"/>
                    <a:pt x="813689" y="838708"/>
                    <a:pt x="782828" y="838708"/>
                  </a:cubicBezTo>
                  <a:lnTo>
                    <a:pt x="55880" y="838708"/>
                  </a:lnTo>
                  <a:cubicBezTo>
                    <a:pt x="25019" y="838708"/>
                    <a:pt x="0" y="813689"/>
                    <a:pt x="0" y="782828"/>
                  </a:cubicBezTo>
                  <a:close/>
                </a:path>
              </a:pathLst>
            </a:custGeom>
            <a:solidFill>
              <a:srgbClr val="404040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265099" y="7778531"/>
            <a:ext cx="56137" cy="270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2"/>
              </a:lnSpc>
            </a:pPr>
            <a:r>
              <a:rPr lang="en-US" sz="3302" spc="-98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78879" y="7597556"/>
            <a:ext cx="3602266" cy="364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2752" spc="-82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Alignment with SDG8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50810" y="8552676"/>
            <a:ext cx="8380987" cy="1345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3"/>
              </a:lnSpc>
            </a:pPr>
            <a:r>
              <a:rPr lang="en-US" sz="2202" spc="-22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Addressing unemployment is crucial to achieving SDG8 - Decent Work and Economic Growth, a key United Nations sustainable development goal.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1030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83677" y="2974806"/>
            <a:ext cx="13742729" cy="86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76"/>
              </a:lnSpc>
            </a:pPr>
            <a:r>
              <a:rPr lang="en-US" sz="5581" spc="-167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Database Design and Schema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83677" y="4579025"/>
            <a:ext cx="3361164" cy="36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8"/>
              </a:lnSpc>
            </a:pPr>
            <a:r>
              <a:rPr lang="en-US" sz="2791" spc="-83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Data Sources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83677" y="5219730"/>
            <a:ext cx="4789765" cy="1818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2"/>
              </a:lnSpc>
            </a:pPr>
            <a:r>
              <a:rPr lang="en-US" sz="2232" spc="-22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database will integrate data from government labor statistics, job posting websites, and surveys of job seekers and employers.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57600" y="4579025"/>
            <a:ext cx="3361164" cy="36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8"/>
              </a:lnSpc>
            </a:pPr>
            <a:r>
              <a:rPr lang="en-US" sz="2791" spc="-83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Key Entities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57600" y="5219730"/>
            <a:ext cx="4789765" cy="1364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2"/>
              </a:lnSpc>
            </a:pPr>
            <a:r>
              <a:rPr lang="en-US" sz="2232" spc="-22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schema will include tables for job listings, job seeker profiles, training programs, and labor market analytics.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59690" y="4403289"/>
            <a:ext cx="4461599" cy="36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8"/>
              </a:lnSpc>
            </a:pPr>
            <a:r>
              <a:rPr lang="en-US" sz="2791" spc="-83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Analytical Capabilities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431524" y="5219730"/>
            <a:ext cx="4789765" cy="1818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2"/>
              </a:lnSpc>
            </a:pPr>
            <a:r>
              <a:rPr lang="en-US" sz="2232" spc="-22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database will power advanced analytics to identify skills gaps, match job seekers to opportunities, and recommend training programs.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1030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941677" y="1100019"/>
            <a:ext cx="9710404" cy="86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76"/>
              </a:lnSpc>
            </a:pPr>
            <a:r>
              <a:rPr lang="en-US" sz="5581" spc="-167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Data Analysis Insights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256389" y="2384524"/>
            <a:ext cx="38100" cy="6828979"/>
            <a:chOff x="0" y="0"/>
            <a:chExt cx="50800" cy="910530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800" cy="9105265"/>
            </a:xfrm>
            <a:custGeom>
              <a:avLst/>
              <a:gdLst/>
              <a:ahLst/>
              <a:cxnLst/>
              <a:rect l="l" t="t" r="r" b="b"/>
              <a:pathLst>
                <a:path w="50800" h="9105265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9079865"/>
                  </a:lnTo>
                  <a:cubicBezTo>
                    <a:pt x="50800" y="9093835"/>
                    <a:pt x="39370" y="9105265"/>
                    <a:pt x="25400" y="9105265"/>
                  </a:cubicBezTo>
                  <a:cubicBezTo>
                    <a:pt x="11430" y="9105265"/>
                    <a:pt x="0" y="9093835"/>
                    <a:pt x="0" y="9079865"/>
                  </a:cubicBezTo>
                  <a:close/>
                </a:path>
              </a:pathLst>
            </a:custGeom>
            <a:solidFill>
              <a:srgbClr val="595959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8556277" y="3003351"/>
            <a:ext cx="992237" cy="38100"/>
            <a:chOff x="0" y="0"/>
            <a:chExt cx="1322983" cy="50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22959" cy="50800"/>
            </a:xfrm>
            <a:custGeom>
              <a:avLst/>
              <a:gdLst/>
              <a:ahLst/>
              <a:cxnLst/>
              <a:rect l="l" t="t" r="r" b="b"/>
              <a:pathLst>
                <a:path w="1322959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595959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7956500" y="2703462"/>
            <a:ext cx="637877" cy="637878"/>
            <a:chOff x="0" y="0"/>
            <a:chExt cx="850503" cy="8505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404040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8245584" y="2931646"/>
            <a:ext cx="59561" cy="257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8"/>
              </a:lnSpc>
            </a:pPr>
            <a:r>
              <a:rPr lang="en-US" sz="3348" spc="-99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926300" y="2704236"/>
            <a:ext cx="3653909" cy="360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8"/>
              </a:lnSpc>
            </a:pPr>
            <a:r>
              <a:rPr lang="en-US" sz="2791" spc="-83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Unemployment Trends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941197" y="3571756"/>
            <a:ext cx="7278022" cy="911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2"/>
              </a:lnSpc>
            </a:pPr>
            <a:r>
              <a:rPr lang="en-US" sz="2232" spc="-22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Analyze historical unemployment data to identify patterns, seasonal fluctuations, and high-risk sectors.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8556277" y="5374184"/>
            <a:ext cx="992237" cy="38100"/>
            <a:chOff x="0" y="0"/>
            <a:chExt cx="1322983" cy="50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22959" cy="50800"/>
            </a:xfrm>
            <a:custGeom>
              <a:avLst/>
              <a:gdLst/>
              <a:ahLst/>
              <a:cxnLst/>
              <a:rect l="l" t="t" r="r" b="b"/>
              <a:pathLst>
                <a:path w="1322959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595959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7956500" y="5074295"/>
            <a:ext cx="637877" cy="637877"/>
            <a:chOff x="0" y="0"/>
            <a:chExt cx="850503" cy="85050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404040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8245584" y="5302479"/>
            <a:ext cx="59561" cy="257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8"/>
              </a:lnSpc>
            </a:pPr>
            <a:r>
              <a:rPr lang="en-US" sz="3348" spc="-99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926300" y="5075069"/>
            <a:ext cx="3361164" cy="360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8"/>
              </a:lnSpc>
            </a:pPr>
            <a:r>
              <a:rPr lang="en-US" sz="2791" spc="-83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Skills Gaps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926300" y="5602366"/>
            <a:ext cx="7278022" cy="911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2"/>
              </a:lnSpc>
            </a:pPr>
            <a:r>
              <a:rPr lang="en-US" sz="2232" spc="-22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Identify in-demand skills and job requirements that are not being met by the current labor pool.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8556277" y="7745016"/>
            <a:ext cx="992237" cy="38100"/>
            <a:chOff x="0" y="0"/>
            <a:chExt cx="1322983" cy="50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322959" cy="50800"/>
            </a:xfrm>
            <a:custGeom>
              <a:avLst/>
              <a:gdLst/>
              <a:ahLst/>
              <a:cxnLst/>
              <a:rect l="l" t="t" r="r" b="b"/>
              <a:pathLst>
                <a:path w="1322959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595959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7956500" y="7445127"/>
            <a:ext cx="637877" cy="637878"/>
            <a:chOff x="0" y="0"/>
            <a:chExt cx="850503" cy="85050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404040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8245584" y="7673310"/>
            <a:ext cx="59561" cy="257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8"/>
              </a:lnSpc>
            </a:pPr>
            <a:r>
              <a:rPr lang="en-US" sz="3348" spc="-99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926300" y="7445901"/>
            <a:ext cx="4259640" cy="360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8"/>
              </a:lnSpc>
            </a:pPr>
            <a:r>
              <a:rPr lang="en-US" sz="2791" spc="-83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Training Effectiveness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926300" y="8454599"/>
            <a:ext cx="7278022" cy="911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2"/>
              </a:lnSpc>
            </a:pPr>
            <a:r>
              <a:rPr lang="en-US" sz="2232" spc="-22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Evaluate the impact of training programs in improving employment outcomes and addressing skills shortages.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1030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4227075" y="7438617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9086850" y="7301656"/>
            <a:ext cx="845680" cy="845680"/>
          </a:xfrm>
          <a:custGeom>
            <a:avLst/>
            <a:gdLst/>
            <a:ahLst/>
            <a:cxnLst/>
            <a:rect l="l" t="t" r="r" b="b"/>
            <a:pathLst>
              <a:path w="845680" h="845680">
                <a:moveTo>
                  <a:pt x="0" y="0"/>
                </a:moveTo>
                <a:lnTo>
                  <a:pt x="845680" y="0"/>
                </a:lnTo>
                <a:lnTo>
                  <a:pt x="845680" y="845681"/>
                </a:lnTo>
                <a:lnTo>
                  <a:pt x="0" y="8456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 descr="preencoded.png"/>
          <p:cNvSpPr/>
          <p:nvPr/>
        </p:nvSpPr>
        <p:spPr>
          <a:xfrm>
            <a:off x="14948331" y="7301656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0" y="85252"/>
            <a:ext cx="18288000" cy="6357072"/>
          </a:xfrm>
          <a:custGeom>
            <a:avLst/>
            <a:gdLst/>
            <a:ahLst/>
            <a:cxnLst/>
            <a:rect l="l" t="t" r="r" b="b"/>
            <a:pathLst>
              <a:path w="18288000" h="6357072">
                <a:moveTo>
                  <a:pt x="0" y="0"/>
                </a:moveTo>
                <a:lnTo>
                  <a:pt x="18288000" y="0"/>
                </a:lnTo>
                <a:lnTo>
                  <a:pt x="18288000" y="6357072"/>
                </a:lnTo>
                <a:lnTo>
                  <a:pt x="0" y="63570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672" b="-2672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44165" y="6345353"/>
            <a:ext cx="14816640" cy="713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26"/>
              </a:lnSpc>
            </a:pPr>
            <a:r>
              <a:rPr lang="en-US" sz="4581" spc="-137">
                <a:solidFill>
                  <a:srgbClr val="004AAD"/>
                </a:solidFill>
                <a:latin typeface="Roboto Mono"/>
                <a:ea typeface="Roboto Mono"/>
                <a:cs typeface="Roboto Mono"/>
                <a:sym typeface="Roboto Mono"/>
              </a:rPr>
              <a:t>Excel Dashboard Demonstration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83677" y="7116395"/>
            <a:ext cx="4259640" cy="360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8"/>
              </a:lnSpc>
            </a:pPr>
            <a:r>
              <a:rPr lang="en-US" sz="2791" spc="-83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Dynamic Visualizations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29467" y="8278416"/>
            <a:ext cx="4968061" cy="1364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2"/>
              </a:lnSpc>
            </a:pPr>
            <a:r>
              <a:rPr lang="en-US" sz="2232" spc="-22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dashboard features interactive charts, graphs, and tables to present key insights at a glance.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59820" y="7116395"/>
            <a:ext cx="3855720" cy="360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8"/>
              </a:lnSpc>
            </a:pPr>
            <a:r>
              <a:rPr lang="en-US" sz="2791" spc="-83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Data-Driven Insights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568380" y="8278416"/>
            <a:ext cx="4968210" cy="1364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2"/>
              </a:lnSpc>
            </a:pPr>
            <a:r>
              <a:rPr lang="en-US" sz="2232" spc="-22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dashboard leverages the project's database to provide data-driven recommendations and forecasts.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236112" y="7116395"/>
            <a:ext cx="4461599" cy="868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8"/>
              </a:lnSpc>
            </a:pPr>
            <a:r>
              <a:rPr lang="en-US" sz="2791" spc="-83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User-Friendly Interface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403365" y="8122205"/>
            <a:ext cx="4968061" cy="1364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2"/>
              </a:lnSpc>
            </a:pPr>
            <a:r>
              <a:rPr lang="en-US" sz="2232" spc="-22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dashboard is designed with a clean, intuitive layout to enable easy navigation and decision-making.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1030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4890" y="764560"/>
            <a:ext cx="9380220" cy="1594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3"/>
              </a:lnSpc>
            </a:pPr>
            <a:r>
              <a:rPr lang="en-US" sz="5251" spc="-157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Target Market and Opportunity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33450" y="2805112"/>
            <a:ext cx="4648200" cy="3233589"/>
            <a:chOff x="0" y="0"/>
            <a:chExt cx="6197600" cy="43114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197600" cy="4311396"/>
            </a:xfrm>
            <a:custGeom>
              <a:avLst/>
              <a:gdLst/>
              <a:ahLst/>
              <a:cxnLst/>
              <a:rect l="l" t="t" r="r" b="b"/>
              <a:pathLst>
                <a:path w="6197600" h="4311396">
                  <a:moveTo>
                    <a:pt x="0" y="53340"/>
                  </a:moveTo>
                  <a:cubicBezTo>
                    <a:pt x="0" y="23876"/>
                    <a:pt x="23876" y="0"/>
                    <a:pt x="53340" y="0"/>
                  </a:cubicBezTo>
                  <a:lnTo>
                    <a:pt x="6144260" y="0"/>
                  </a:lnTo>
                  <a:cubicBezTo>
                    <a:pt x="6173724" y="0"/>
                    <a:pt x="6197600" y="23876"/>
                    <a:pt x="6197600" y="53340"/>
                  </a:cubicBezTo>
                  <a:lnTo>
                    <a:pt x="6197600" y="4258056"/>
                  </a:lnTo>
                  <a:cubicBezTo>
                    <a:pt x="6197600" y="4287520"/>
                    <a:pt x="6173724" y="4311396"/>
                    <a:pt x="6144260" y="4311396"/>
                  </a:cubicBezTo>
                  <a:lnTo>
                    <a:pt x="53340" y="4311396"/>
                  </a:lnTo>
                  <a:cubicBezTo>
                    <a:pt x="23876" y="4311396"/>
                    <a:pt x="0" y="4287520"/>
                    <a:pt x="0" y="4258056"/>
                  </a:cubicBezTo>
                  <a:close/>
                </a:path>
              </a:pathLst>
            </a:custGeom>
            <a:solidFill>
              <a:srgbClr val="78C92F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291590" y="3108007"/>
            <a:ext cx="3931920" cy="75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1"/>
              </a:lnSpc>
            </a:pPr>
            <a:r>
              <a:rPr lang="en-US" sz="2625" spc="-78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Underserved Communities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1590" y="4025235"/>
            <a:ext cx="3931920" cy="1701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100" spc="-2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project will prioritize job creation and skills development in disadvantaged communities with high unemployment.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5848350" y="2805112"/>
            <a:ext cx="4648200" cy="3233589"/>
            <a:chOff x="0" y="0"/>
            <a:chExt cx="6197600" cy="431145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97600" cy="4311396"/>
            </a:xfrm>
            <a:custGeom>
              <a:avLst/>
              <a:gdLst/>
              <a:ahLst/>
              <a:cxnLst/>
              <a:rect l="l" t="t" r="r" b="b"/>
              <a:pathLst>
                <a:path w="6197600" h="4311396">
                  <a:moveTo>
                    <a:pt x="0" y="53340"/>
                  </a:moveTo>
                  <a:cubicBezTo>
                    <a:pt x="0" y="23876"/>
                    <a:pt x="23876" y="0"/>
                    <a:pt x="53340" y="0"/>
                  </a:cubicBezTo>
                  <a:lnTo>
                    <a:pt x="6144260" y="0"/>
                  </a:lnTo>
                  <a:cubicBezTo>
                    <a:pt x="6173724" y="0"/>
                    <a:pt x="6197600" y="23876"/>
                    <a:pt x="6197600" y="53340"/>
                  </a:cubicBezTo>
                  <a:lnTo>
                    <a:pt x="6197600" y="4258056"/>
                  </a:lnTo>
                  <a:cubicBezTo>
                    <a:pt x="6197600" y="4287520"/>
                    <a:pt x="6173724" y="4311396"/>
                    <a:pt x="6144260" y="4311396"/>
                  </a:cubicBezTo>
                  <a:lnTo>
                    <a:pt x="53340" y="4311396"/>
                  </a:lnTo>
                  <a:cubicBezTo>
                    <a:pt x="23876" y="4311396"/>
                    <a:pt x="0" y="4287520"/>
                    <a:pt x="0" y="4258056"/>
                  </a:cubicBezTo>
                  <a:close/>
                </a:path>
              </a:pathLst>
            </a:custGeom>
            <a:solidFill>
              <a:srgbClr val="78C92F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6206490" y="3108007"/>
            <a:ext cx="3428286" cy="334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1"/>
              </a:lnSpc>
            </a:pPr>
            <a:r>
              <a:rPr lang="en-US" sz="2625" spc="-78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High-Growth Sectors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206490" y="3773805"/>
            <a:ext cx="3931920" cy="1701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100" spc="-2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analysis will identify industries with strong growth potential and skill shortages to target for job placement and training.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33450" y="6305401"/>
            <a:ext cx="4648200" cy="3243560"/>
            <a:chOff x="0" y="0"/>
            <a:chExt cx="6197600" cy="432474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197600" cy="4324731"/>
            </a:xfrm>
            <a:custGeom>
              <a:avLst/>
              <a:gdLst/>
              <a:ahLst/>
              <a:cxnLst/>
              <a:rect l="l" t="t" r="r" b="b"/>
              <a:pathLst>
                <a:path w="6197600" h="4324731">
                  <a:moveTo>
                    <a:pt x="0" y="53340"/>
                  </a:moveTo>
                  <a:cubicBezTo>
                    <a:pt x="0" y="23876"/>
                    <a:pt x="23876" y="0"/>
                    <a:pt x="53340" y="0"/>
                  </a:cubicBezTo>
                  <a:lnTo>
                    <a:pt x="6144260" y="0"/>
                  </a:lnTo>
                  <a:cubicBezTo>
                    <a:pt x="6173724" y="0"/>
                    <a:pt x="6197600" y="23876"/>
                    <a:pt x="6197600" y="53340"/>
                  </a:cubicBezTo>
                  <a:lnTo>
                    <a:pt x="6197600" y="4271391"/>
                  </a:lnTo>
                  <a:cubicBezTo>
                    <a:pt x="6197600" y="4300855"/>
                    <a:pt x="6173724" y="4324731"/>
                    <a:pt x="6144260" y="4324731"/>
                  </a:cubicBezTo>
                  <a:lnTo>
                    <a:pt x="53340" y="4324731"/>
                  </a:lnTo>
                  <a:cubicBezTo>
                    <a:pt x="23876" y="4324731"/>
                    <a:pt x="0" y="4300855"/>
                    <a:pt x="0" y="4271391"/>
                  </a:cubicBezTo>
                  <a:close/>
                </a:path>
              </a:pathLst>
            </a:custGeom>
            <a:solidFill>
              <a:srgbClr val="78C92F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1291590" y="6608296"/>
            <a:ext cx="3428286" cy="334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1"/>
              </a:lnSpc>
            </a:pPr>
            <a:r>
              <a:rPr lang="en-US" sz="2625" spc="-78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Alignment with SDG8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91590" y="7322150"/>
            <a:ext cx="3931920" cy="1701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100" spc="-2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project's focus on decent work and economic empowerment aligns with the United Nations' Sustainable Development Goal 8.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5848350" y="6305401"/>
            <a:ext cx="4648200" cy="3243560"/>
            <a:chOff x="0" y="0"/>
            <a:chExt cx="6197600" cy="432474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197600" cy="4324731"/>
            </a:xfrm>
            <a:custGeom>
              <a:avLst/>
              <a:gdLst/>
              <a:ahLst/>
              <a:cxnLst/>
              <a:rect l="l" t="t" r="r" b="b"/>
              <a:pathLst>
                <a:path w="6197600" h="4324731">
                  <a:moveTo>
                    <a:pt x="0" y="53340"/>
                  </a:moveTo>
                  <a:cubicBezTo>
                    <a:pt x="0" y="23876"/>
                    <a:pt x="23876" y="0"/>
                    <a:pt x="53340" y="0"/>
                  </a:cubicBezTo>
                  <a:lnTo>
                    <a:pt x="6144260" y="0"/>
                  </a:lnTo>
                  <a:cubicBezTo>
                    <a:pt x="6173724" y="0"/>
                    <a:pt x="6197600" y="23876"/>
                    <a:pt x="6197600" y="53340"/>
                  </a:cubicBezTo>
                  <a:lnTo>
                    <a:pt x="6197600" y="4271391"/>
                  </a:lnTo>
                  <a:cubicBezTo>
                    <a:pt x="6197600" y="4300855"/>
                    <a:pt x="6173724" y="4324731"/>
                    <a:pt x="6144260" y="4324731"/>
                  </a:cubicBezTo>
                  <a:lnTo>
                    <a:pt x="53340" y="4324731"/>
                  </a:lnTo>
                  <a:cubicBezTo>
                    <a:pt x="23876" y="4324731"/>
                    <a:pt x="0" y="4300855"/>
                    <a:pt x="0" y="4271391"/>
                  </a:cubicBezTo>
                  <a:close/>
                </a:path>
              </a:pathLst>
            </a:custGeom>
            <a:solidFill>
              <a:srgbClr val="78C92F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6206490" y="6608296"/>
            <a:ext cx="3151316" cy="334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1"/>
              </a:lnSpc>
            </a:pPr>
            <a:r>
              <a:rPr lang="en-US" sz="2625" spc="-78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Scalable Impact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206490" y="7108805"/>
            <a:ext cx="3931920" cy="2127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100" spc="-2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data-driven approach and innovative solutions can be replicated and scaled to drive widespread economic and social change.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1030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891969" y="885409"/>
            <a:ext cx="9362062" cy="1620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27"/>
              </a:lnSpc>
            </a:pPr>
            <a:r>
              <a:rPr lang="en-US" sz="5301" spc="-158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Competitive Landscape and Differentiation</a:t>
            </a:r>
          </a:p>
        </p:txBody>
      </p:sp>
      <p:sp>
        <p:nvSpPr>
          <p:cNvPr id="8" name="Freeform 8" descr="preencoded.png"/>
          <p:cNvSpPr/>
          <p:nvPr/>
        </p:nvSpPr>
        <p:spPr>
          <a:xfrm>
            <a:off x="7800529" y="2955429"/>
            <a:ext cx="1346598" cy="2154436"/>
          </a:xfrm>
          <a:custGeom>
            <a:avLst/>
            <a:gdLst/>
            <a:ahLst/>
            <a:cxnLst/>
            <a:rect l="l" t="t" r="r" b="b"/>
            <a:pathLst>
              <a:path w="1346598" h="2154436">
                <a:moveTo>
                  <a:pt x="0" y="0"/>
                </a:moveTo>
                <a:lnTo>
                  <a:pt x="1346597" y="0"/>
                </a:lnTo>
                <a:lnTo>
                  <a:pt x="1346597" y="2154436"/>
                </a:lnTo>
                <a:lnTo>
                  <a:pt x="0" y="2154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1" b="-9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642485" y="3251329"/>
            <a:ext cx="3653909" cy="348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3"/>
              </a:lnSpc>
            </a:pPr>
            <a:r>
              <a:rPr lang="en-US" sz="2651" spc="-8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Data-Driven Insights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42485" y="4041234"/>
            <a:ext cx="7611546" cy="856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2"/>
              </a:lnSpc>
            </a:pPr>
            <a:r>
              <a:rPr lang="en-US" sz="2121" spc="-2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project's advanced data analytics and dashboard provide unparalleled labor market insights to guide decision-making.</a:t>
            </a:r>
          </a:p>
        </p:txBody>
      </p:sp>
      <p:sp>
        <p:nvSpPr>
          <p:cNvPr id="11" name="Freeform 11" descr="preencoded.png"/>
          <p:cNvSpPr/>
          <p:nvPr/>
        </p:nvSpPr>
        <p:spPr>
          <a:xfrm>
            <a:off x="7800529" y="5109865"/>
            <a:ext cx="1346598" cy="2154436"/>
          </a:xfrm>
          <a:custGeom>
            <a:avLst/>
            <a:gdLst/>
            <a:ahLst/>
            <a:cxnLst/>
            <a:rect l="l" t="t" r="r" b="b"/>
            <a:pathLst>
              <a:path w="1346598" h="2154436">
                <a:moveTo>
                  <a:pt x="0" y="0"/>
                </a:moveTo>
                <a:lnTo>
                  <a:pt x="1346597" y="0"/>
                </a:lnTo>
                <a:lnTo>
                  <a:pt x="1346597" y="2154436"/>
                </a:lnTo>
                <a:lnTo>
                  <a:pt x="0" y="21544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1" b="-91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642485" y="5405765"/>
            <a:ext cx="3462070" cy="348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3"/>
              </a:lnSpc>
            </a:pPr>
            <a:r>
              <a:rPr lang="en-US" sz="2651" spc="-8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Customized Training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42485" y="6192262"/>
            <a:ext cx="7611546" cy="856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2"/>
              </a:lnSpc>
            </a:pPr>
            <a:r>
              <a:rPr lang="en-US" sz="2121" spc="-2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training programs are tailored to address specific skills gaps and employer needs in high-potential industries.</a:t>
            </a:r>
          </a:p>
        </p:txBody>
      </p:sp>
      <p:sp>
        <p:nvSpPr>
          <p:cNvPr id="14" name="Freeform 14" descr="preencoded.png"/>
          <p:cNvSpPr/>
          <p:nvPr/>
        </p:nvSpPr>
        <p:spPr>
          <a:xfrm>
            <a:off x="7800529" y="7264301"/>
            <a:ext cx="1346598" cy="2154436"/>
          </a:xfrm>
          <a:custGeom>
            <a:avLst/>
            <a:gdLst/>
            <a:ahLst/>
            <a:cxnLst/>
            <a:rect l="l" t="t" r="r" b="b"/>
            <a:pathLst>
              <a:path w="1346598" h="2154436">
                <a:moveTo>
                  <a:pt x="0" y="0"/>
                </a:moveTo>
                <a:lnTo>
                  <a:pt x="1346597" y="0"/>
                </a:lnTo>
                <a:lnTo>
                  <a:pt x="1346597" y="2154437"/>
                </a:lnTo>
                <a:lnTo>
                  <a:pt x="0" y="21544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91" b="-91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9642485" y="7560201"/>
            <a:ext cx="3183612" cy="348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3"/>
              </a:lnSpc>
            </a:pPr>
            <a:r>
              <a:rPr lang="en-US" sz="2651" spc="-8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Holistic Support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42485" y="8075741"/>
            <a:ext cx="7611546" cy="856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2"/>
              </a:lnSpc>
            </a:pPr>
            <a:r>
              <a:rPr lang="en-US" sz="2121" spc="-2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project offers a comprehensive suite of services, including job placement, mentorship, and post-employment support.</a:t>
            </a:r>
          </a:p>
        </p:txBody>
      </p:sp>
      <p:sp>
        <p:nvSpPr>
          <p:cNvPr id="17" name="Freeform 17" descr="preencoded.png"/>
          <p:cNvSpPr/>
          <p:nvPr/>
        </p:nvSpPr>
        <p:spPr>
          <a:xfrm>
            <a:off x="15302691" y="9486900"/>
            <a:ext cx="2871009" cy="685800"/>
          </a:xfrm>
          <a:custGeom>
            <a:avLst/>
            <a:gdLst/>
            <a:ahLst/>
            <a:cxnLst/>
            <a:rect l="l" t="t" r="r" b="b"/>
            <a:pathLst>
              <a:path w="2871009" h="685800">
                <a:moveTo>
                  <a:pt x="0" y="0"/>
                </a:moveTo>
                <a:lnTo>
                  <a:pt x="2871009" y="0"/>
                </a:lnTo>
                <a:lnTo>
                  <a:pt x="2871009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9490073" cy="10611392"/>
          </a:xfrm>
          <a:custGeom>
            <a:avLst/>
            <a:gdLst/>
            <a:ahLst/>
            <a:cxnLst/>
            <a:rect l="l" t="t" r="r" b="b"/>
            <a:pathLst>
              <a:path w="19490073" h="10611392">
                <a:moveTo>
                  <a:pt x="0" y="0"/>
                </a:moveTo>
                <a:lnTo>
                  <a:pt x="19490073" y="0"/>
                </a:lnTo>
                <a:lnTo>
                  <a:pt x="19490073" y="10611392"/>
                </a:lnTo>
                <a:lnTo>
                  <a:pt x="0" y="106113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7753" b="-8775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208588" y="4274503"/>
            <a:ext cx="5870823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533</Words>
  <Application>Microsoft Office PowerPoint</Application>
  <PresentationFormat>Custom</PresentationFormat>
  <Paragraphs>58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Roboto</vt:lpstr>
      <vt:lpstr>Roboto Mono Bold</vt:lpstr>
      <vt:lpstr>Arial</vt:lpstr>
      <vt:lpstr>Roboto Mono</vt:lpstr>
      <vt:lpstr>Roboto Bold</vt:lpstr>
      <vt:lpstr>Calibri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Design and Schema</dc:title>
  <dc:creator>Nelisiwe Gama</dc:creator>
  <cp:lastModifiedBy>Nelisiwe Gama</cp:lastModifiedBy>
  <cp:revision>1</cp:revision>
  <dcterms:created xsi:type="dcterms:W3CDTF">2006-08-16T00:00:00Z</dcterms:created>
  <dcterms:modified xsi:type="dcterms:W3CDTF">2024-08-16T13:37:52Z</dcterms:modified>
  <dc:identifier>DAGOBezRL60</dc:identifier>
</cp:coreProperties>
</file>